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07" r:id="rId2"/>
    <p:sldId id="261" r:id="rId3"/>
    <p:sldId id="403" r:id="rId4"/>
    <p:sldId id="404" r:id="rId5"/>
    <p:sldId id="346" r:id="rId6"/>
    <p:sldId id="351" r:id="rId7"/>
    <p:sldId id="350" r:id="rId8"/>
    <p:sldId id="405" r:id="rId9"/>
    <p:sldId id="371" r:id="rId10"/>
    <p:sldId id="355" r:id="rId11"/>
    <p:sldId id="356" r:id="rId12"/>
    <p:sldId id="359" r:id="rId13"/>
    <p:sldId id="361" r:id="rId14"/>
    <p:sldId id="357" r:id="rId15"/>
    <p:sldId id="363" r:id="rId16"/>
    <p:sldId id="364" r:id="rId17"/>
    <p:sldId id="369" r:id="rId18"/>
    <p:sldId id="323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Hong Thanh" initials="MHT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FF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77"/>
  </p:normalViewPr>
  <p:slideViewPr>
    <p:cSldViewPr showGuides="1">
      <p:cViewPr varScale="1">
        <p:scale>
          <a:sx n="78" d="100"/>
          <a:sy n="78" d="100"/>
        </p:scale>
        <p:origin x="1594" y="62"/>
      </p:cViewPr>
      <p:guideLst>
        <p:guide orient="horz" pos="217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B063944-B58E-45D3-8732-C71C844B65B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/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662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7</a:t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2765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en-US" altLang="en-US" sz="1200" dirty="0"/>
              <a:t>17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159193" y="6350"/>
            <a:ext cx="6527165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buNone/>
            </a:pPr>
            <a:r>
              <a:rPr sz="3600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</a:t>
            </a: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 THẠNH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WordArt 4"/>
          <p:cNvSpPr>
            <a:spLocks noTextEdit="1"/>
          </p:cNvSpPr>
          <p:nvPr/>
        </p:nvSpPr>
        <p:spPr>
          <a:xfrm>
            <a:off x="2362200" y="2362200"/>
            <a:ext cx="44005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971515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944F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 CÔNG NGHỆ 6</a:t>
            </a:r>
          </a:p>
        </p:txBody>
      </p:sp>
      <p:sp>
        <p:nvSpPr>
          <p:cNvPr id="2053" name="Text Box 5"/>
          <p:cNvSpPr txBox="1"/>
          <p:nvPr/>
        </p:nvSpPr>
        <p:spPr>
          <a:xfrm>
            <a:off x="304800" y="3886200"/>
            <a:ext cx="3962400" cy="54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endParaRPr lang="en-US" altLang="en-US" sz="3000" b="1" dirty="0">
              <a:solidFill>
                <a:srgbClr val="3399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54" name="AutoShape 6"/>
          <p:cNvSpPr/>
          <p:nvPr/>
        </p:nvSpPr>
        <p:spPr>
          <a:xfrm>
            <a:off x="3352800" y="4495800"/>
            <a:ext cx="5257800" cy="1905000"/>
          </a:xfrm>
          <a:prstGeom prst="horizontalScroll">
            <a:avLst>
              <a:gd name="adj" fmla="val 18912"/>
            </a:avLst>
          </a:prstGeom>
          <a:gradFill rotWithShape="1">
            <a:gsLst>
              <a:gs pos="0">
                <a:srgbClr val="FF33CC"/>
              </a:gs>
              <a:gs pos="100000">
                <a:srgbClr val="CCFF33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000" b="1" i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Đỗ Thanh Thủy</a:t>
            </a:r>
            <a:endParaRPr lang="en-US" altLang="en-US" sz="4000" b="1" i="1" dirty="0">
              <a:solidFill>
                <a:srgbClr val="00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5303" name="AutoShape 7"/>
          <p:cNvSpPr/>
          <p:nvPr/>
        </p:nvSpPr>
        <p:spPr>
          <a:xfrm>
            <a:off x="1447800" y="35814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04" name="AutoShape 8"/>
          <p:cNvSpPr/>
          <p:nvPr/>
        </p:nvSpPr>
        <p:spPr>
          <a:xfrm>
            <a:off x="1219200" y="2209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05" name="AutoShape 9"/>
          <p:cNvSpPr/>
          <p:nvPr/>
        </p:nvSpPr>
        <p:spPr>
          <a:xfrm>
            <a:off x="6553200" y="3657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06" name="AutoShape 10"/>
          <p:cNvSpPr/>
          <p:nvPr/>
        </p:nvSpPr>
        <p:spPr>
          <a:xfrm>
            <a:off x="1447800" y="457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07" name="AutoShape 11"/>
          <p:cNvSpPr/>
          <p:nvPr/>
        </p:nvSpPr>
        <p:spPr>
          <a:xfrm>
            <a:off x="4876800" y="3505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08" name="AutoShape 12"/>
          <p:cNvSpPr/>
          <p:nvPr/>
        </p:nvSpPr>
        <p:spPr>
          <a:xfrm>
            <a:off x="609600" y="5791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09" name="AutoShape 13"/>
          <p:cNvSpPr/>
          <p:nvPr/>
        </p:nvSpPr>
        <p:spPr>
          <a:xfrm>
            <a:off x="5715000" y="3124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0" name="AutoShape 14"/>
          <p:cNvSpPr/>
          <p:nvPr/>
        </p:nvSpPr>
        <p:spPr>
          <a:xfrm>
            <a:off x="2362200" y="50292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1" name="AutoShape 15"/>
          <p:cNvSpPr/>
          <p:nvPr/>
        </p:nvSpPr>
        <p:spPr>
          <a:xfrm>
            <a:off x="2438400" y="6019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2" name="AutoShape 16"/>
          <p:cNvSpPr/>
          <p:nvPr/>
        </p:nvSpPr>
        <p:spPr>
          <a:xfrm>
            <a:off x="6553200" y="6400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3" name="AutoShape 17"/>
          <p:cNvSpPr/>
          <p:nvPr/>
        </p:nvSpPr>
        <p:spPr>
          <a:xfrm>
            <a:off x="8001000" y="609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4" name="AutoShape 18"/>
          <p:cNvSpPr/>
          <p:nvPr/>
        </p:nvSpPr>
        <p:spPr>
          <a:xfrm>
            <a:off x="7696200" y="2514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5" name="AutoShape 19"/>
          <p:cNvSpPr/>
          <p:nvPr/>
        </p:nvSpPr>
        <p:spPr>
          <a:xfrm>
            <a:off x="3886200" y="3429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6" name="AutoShape 20"/>
          <p:cNvSpPr/>
          <p:nvPr/>
        </p:nvSpPr>
        <p:spPr>
          <a:xfrm>
            <a:off x="685800" y="6858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7" name="AutoShape 21"/>
          <p:cNvSpPr/>
          <p:nvPr/>
        </p:nvSpPr>
        <p:spPr>
          <a:xfrm>
            <a:off x="8077200" y="4191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8" name="AutoShape 22"/>
          <p:cNvSpPr/>
          <p:nvPr/>
        </p:nvSpPr>
        <p:spPr>
          <a:xfrm>
            <a:off x="5105400" y="4419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19" name="AutoShape 23"/>
          <p:cNvSpPr/>
          <p:nvPr/>
        </p:nvSpPr>
        <p:spPr>
          <a:xfrm>
            <a:off x="762000" y="3048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20" name="AutoShape 24"/>
          <p:cNvSpPr/>
          <p:nvPr/>
        </p:nvSpPr>
        <p:spPr>
          <a:xfrm>
            <a:off x="7086600" y="381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21" name="AutoShape 25"/>
          <p:cNvSpPr/>
          <p:nvPr/>
        </p:nvSpPr>
        <p:spPr>
          <a:xfrm>
            <a:off x="2286000" y="32004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22" name="AutoShape 26"/>
          <p:cNvSpPr/>
          <p:nvPr/>
        </p:nvSpPr>
        <p:spPr>
          <a:xfrm>
            <a:off x="8153400" y="34290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5323" name="AutoShape 27"/>
          <p:cNvSpPr/>
          <p:nvPr/>
        </p:nvSpPr>
        <p:spPr>
          <a:xfrm>
            <a:off x="1295400" y="4800600"/>
            <a:ext cx="152400" cy="1524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57150" cap="flat" cmpd="sng">
            <a:solidFill>
              <a:srgbClr val="F8F2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 eaLnBrk="1" hangingPunct="1"/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" dur="3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9" dur="3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0" dur="3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18" dur="3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19" dur="3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21" dur="3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22" dur="30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24" dur="3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27" dur="3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3" dur="3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6" dur="30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37" dur="30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39" dur="30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42" dur="3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45" dur="3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48" dur="3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51" dur="3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52" dur="3000" fill="hold"/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54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58" dur="3000" fill="hold"/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0" dur="3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61" dur="3000" fill="hold"/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64" dur="3000" fill="hold"/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7" presetClass="emph" presetSubtype="6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8F200"/>
                                      </p:to>
                                    </p:animClr>
                                    <p:set>
                                      <p:cBhvr>
                                        <p:cTn id="67" dur="3000" fill="hold"/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"/>
                            </p:stCondLst>
                            <p:childTnLst>
                              <p:par>
                                <p:cTn id="6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553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553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53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553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553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553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53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553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553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553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553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55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553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55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55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55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553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553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553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553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 animBg="1"/>
      <p:bldP spid="55304" grpId="0" animBg="1"/>
      <p:bldP spid="55305" grpId="0" animBg="1"/>
      <p:bldP spid="55306" grpId="0" animBg="1"/>
      <p:bldP spid="55307" grpId="0" animBg="1"/>
      <p:bldP spid="55308" grpId="0" animBg="1"/>
      <p:bldP spid="55309" grpId="0" animBg="1"/>
      <p:bldP spid="55310" grpId="0" animBg="1"/>
      <p:bldP spid="55311" grpId="0" animBg="1"/>
      <p:bldP spid="55312" grpId="0" animBg="1"/>
      <p:bldP spid="55313" grpId="0" animBg="1"/>
      <p:bldP spid="55314" grpId="0" animBg="1"/>
      <p:bldP spid="55315" grpId="0" animBg="1"/>
      <p:bldP spid="55316" grpId="0" animBg="1"/>
      <p:bldP spid="55317" grpId="0" animBg="1"/>
      <p:bldP spid="55318" grpId="0" animBg="1"/>
      <p:bldP spid="55319" grpId="0" animBg="1"/>
      <p:bldP spid="55320" grpId="0" animBg="1"/>
      <p:bldP spid="55321" grpId="0" animBg="1"/>
      <p:bldP spid="55322" grpId="0" animBg="1"/>
      <p:bldP spid="553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/>
          <p:nvPr/>
        </p:nvSpPr>
        <p:spPr>
          <a:xfrm>
            <a:off x="533400" y="-76200"/>
            <a:ext cx="86106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Biện pháp tiết kiệm năng lượng chất đốt trong gia đình </a:t>
            </a:r>
            <a:endParaRPr lang="en-US" altLang="en-US" sz="25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graphicFrame>
        <p:nvGraphicFramePr>
          <p:cNvPr id="12291" name="Table 12290"/>
          <p:cNvGraphicFramePr/>
          <p:nvPr/>
        </p:nvGraphicFramePr>
        <p:xfrm>
          <a:off x="233363" y="990600"/>
          <a:ext cx="8763000" cy="5867400"/>
        </p:xfrm>
        <a:graphic>
          <a:graphicData uri="http://schemas.openxmlformats.org/drawingml/2006/table">
            <a:tbl>
              <a:tblPr/>
              <a:tblGrid>
                <a:gridCol w="1443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9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37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1590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sz="2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1:</a:t>
                      </a: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Cùng chế biến một món ăn, trường hợp n</a:t>
                      </a:r>
                      <a:r>
                        <a:rPr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giúp tiết kiệm năng lượng? Vì sao? </a:t>
                      </a:r>
                    </a:p>
                    <a:p>
                      <a:pPr lvl="0" indent="21590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sz="24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lvl="0" indent="215900" algn="ctr" eaLnBrk="1" hangingPunct="1">
                        <a:lnSpc>
                          <a:spcPct val="115000"/>
                        </a:lnSpc>
                        <a:buNone/>
                      </a:pPr>
                      <a:endParaRPr sz="20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lvl="0" indent="215900" algn="ctr" eaLnBrk="1" hangingPunct="1">
                        <a:lnSpc>
                          <a:spcPct val="115000"/>
                        </a:lnSpc>
                        <a:buNone/>
                      </a:pPr>
                      <a:endParaRPr sz="20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lvl="0" indent="215900" algn="ctr" eaLnBrk="1" hangingPunct="1">
                        <a:lnSpc>
                          <a:spcPct val="115000"/>
                        </a:lnSpc>
                        <a:buNone/>
                      </a:pPr>
                      <a:endParaRPr lang="en-US" sz="20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36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sz="28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en-US" sz="28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26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02" name="Rectangle 3"/>
          <p:cNvSpPr/>
          <p:nvPr/>
        </p:nvSpPr>
        <p:spPr>
          <a:xfrm>
            <a:off x="228600" y="422275"/>
            <a:ext cx="8534400" cy="506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</a:t>
            </a:r>
            <a:r>
              <a:rPr lang="en-US" alt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câu hỏi phiếu học tập số 5</a:t>
            </a:r>
            <a:endParaRPr lang="en-US" altLang="en-US" sz="2500" dirty="0">
              <a:solidFill>
                <a:srgbClr val="FF33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4831" name="Shape 3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00275"/>
            <a:ext cx="6934200" cy="1382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32" name="Shape 357"/>
          <p:cNvSpPr txBox="1"/>
          <p:nvPr/>
        </p:nvSpPr>
        <p:spPr>
          <a:xfrm>
            <a:off x="1905000" y="3581400"/>
            <a:ext cx="7194550" cy="4572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/>
          <a:p>
            <a:pPr defTabSz="914400">
              <a:buNone/>
              <a:tabLst>
                <a:tab pos="1216025" algn="l"/>
                <a:tab pos="2703830" algn="l"/>
                <a:tab pos="3903980" algn="l"/>
              </a:tabLst>
            </a:pPr>
            <a:r>
              <a:rPr lang="vi-VN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Nấu lửa to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vi-VN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Nấu lửa vừa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vi-VN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Bếp kiềng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vi-VN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Bếp cải tiến</a:t>
            </a:r>
            <a:endParaRPr lang="en-US" alt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5257800"/>
            <a:ext cx="72447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Sử dụng bếp cải tiến giúp tiết kiệm chất đốt, năng lượng do hơi nóng ít bị thất thoát ra ngo</a:t>
            </a:r>
            <a:r>
              <a:rPr lang="en-US" alt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hơn. Dùng bếp cải tiến còn giảm được khói bụi, hạn chế nhiễm môi trường.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28800" y="4114800"/>
            <a:ext cx="71678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Sử dụng bếp dầu với lửa quá lớn khiến năng lượng bị thất thoát ra môi trường xung quanh, nên điều chỉnh ngọn lửa vừa với diện tích đáy nồi.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2" grpId="0"/>
      <p:bldP spid="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/>
          <p:nvPr/>
        </p:nvSpPr>
        <p:spPr>
          <a:xfrm>
            <a:off x="533400" y="0"/>
            <a:ext cx="8610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Biện pháp tiết kiệm năng lượng chất đốt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graphicFrame>
        <p:nvGraphicFramePr>
          <p:cNvPr id="13315" name="Table 13314"/>
          <p:cNvGraphicFramePr/>
          <p:nvPr/>
        </p:nvGraphicFramePr>
        <p:xfrm>
          <a:off x="76200" y="1198563"/>
          <a:ext cx="8763000" cy="5430838"/>
        </p:xfrm>
        <a:graphic>
          <a:graphicData uri="http://schemas.openxmlformats.org/drawingml/2006/table">
            <a:tbl>
              <a:tblPr/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5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8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03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sz="28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2:</a:t>
                      </a: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Kể một số biện pháp tiết kiệm chất đốt m</a:t>
                      </a:r>
                      <a:r>
                        <a:rPr sz="28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gia đình em đang áp dụng?</a:t>
                      </a:r>
                      <a:endParaRPr lang="en-US" sz="28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800" b="1" dirty="0"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854" name="Rectangle 3"/>
          <p:cNvSpPr/>
          <p:nvPr/>
        </p:nvSpPr>
        <p:spPr>
          <a:xfrm>
            <a:off x="228600" y="455613"/>
            <a:ext cx="8534400" cy="5064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</a:t>
            </a:r>
            <a:r>
              <a:rPr lang="en-US" alt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câu hỏi phiếu học tập số 5</a:t>
            </a:r>
            <a:endParaRPr lang="en-US" altLang="en-US" sz="2500" dirty="0">
              <a:solidFill>
                <a:srgbClr val="FF33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5800" y="1820863"/>
            <a:ext cx="4267200" cy="39703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Điều chỉnh ngọn lửa khi nấu phù hợp với diện tích đáy nồi v</a:t>
            </a:r>
            <a:r>
              <a:rPr lang="en-US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phù hợp với món ăn.</a:t>
            </a:r>
          </a:p>
          <a:p>
            <a:pPr algn="just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Tắt thiết bị ngay khi sử dụng xong.</a:t>
            </a:r>
          </a:p>
          <a:p>
            <a:pPr algn="just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Sử dụng các đồ dùng, thiết bị có tính năng tiết kiệm năng lượng.</a:t>
            </a:r>
            <a:endParaRPr lang="en-US" alt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/>
          <p:nvPr/>
        </p:nvSpPr>
        <p:spPr>
          <a:xfrm>
            <a:off x="533400" y="0"/>
            <a:ext cx="8610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Biện pháp tiết kiệm năng lượng chất đốt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6867" name="Rectangle 3"/>
          <p:cNvSpPr/>
          <p:nvPr/>
        </p:nvSpPr>
        <p:spPr>
          <a:xfrm>
            <a:off x="304800" y="552450"/>
            <a:ext cx="88392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Theo em cần thiết tiết kiệm chất đốt trong nhà trường không? Vì sao? </a:t>
            </a:r>
            <a:endParaRPr lang="en-US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619250"/>
            <a:ext cx="8686800" cy="34372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Một số biện pháp tiết kiệm chất đốt:</a:t>
            </a:r>
            <a:endParaRPr lang="en-US" altLang="en-US" sz="3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ts val="625"/>
              </a:lnSpc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3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Điều chỉnh ngọn lửa khi nấu phù hợp với diện tích đáy nồi v</a:t>
            </a: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phù hợp với món ăn.</a:t>
            </a:r>
            <a:endParaRPr lang="en-US" altLang="en-US" sz="3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Tắt thiết bị ngay khi sử dụng xong.</a:t>
            </a:r>
            <a:endParaRPr lang="en-US" altLang="en-US" sz="3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ts val="625"/>
              </a:lnSpc>
              <a:buNone/>
            </a:pP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30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Sử dụng các đồ dùng, thiết bị có tính năng tiết kiệm năng lượng.</a:t>
            </a:r>
            <a:endParaRPr lang="en-US" alt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54"/>
          <p:cNvSpPr>
            <a:spLocks noChangeArrowheads="1"/>
          </p:cNvSpPr>
          <p:nvPr/>
        </p:nvSpPr>
        <p:spPr bwMode="auto">
          <a:xfrm>
            <a:off x="-76200" y="220980"/>
            <a:ext cx="1067435" cy="11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  <p:bldP spid="36867" grpId="1"/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/>
          <p:nvPr/>
        </p:nvSpPr>
        <p:spPr>
          <a:xfrm>
            <a:off x="3200400" y="0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2600" dirty="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0963" name="Rectangle 2"/>
          <p:cNvSpPr/>
          <p:nvPr/>
        </p:nvSpPr>
        <p:spPr>
          <a:xfrm>
            <a:off x="38100" y="381000"/>
            <a:ext cx="8877300" cy="108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 algn="just">
              <a:lnSpc>
                <a:spcPct val="115000"/>
              </a:lnSpc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 3: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Em hãy nêu những biện pháp tiết kiệm điện khi sử dụng tivi, tủ lạnh.</a:t>
            </a:r>
          </a:p>
        </p:txBody>
      </p:sp>
      <p:graphicFrame>
        <p:nvGraphicFramePr>
          <p:cNvPr id="16388" name="Table 16387"/>
          <p:cNvGraphicFramePr/>
          <p:nvPr/>
        </p:nvGraphicFramePr>
        <p:xfrm>
          <a:off x="85725" y="1676400"/>
          <a:ext cx="8839200" cy="5056188"/>
        </p:xfrm>
        <a:graphic>
          <a:graphicData uri="http://schemas.openxmlformats.org/drawingml/2006/table">
            <a:tbl>
              <a:tblPr/>
              <a:tblGrid>
                <a:gridCol w="364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Tivi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4" marB="45724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Tủ lạnh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4" marB="45724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86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 Chưa sử dụng: Tắt hẳn nguồn điện của TV vì chế độ chờ của thiết bị cũng tiêu thụ điện năng,</a:t>
                      </a:r>
                      <a:r>
                        <a:rPr sz="28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</a:t>
                      </a: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4" marB="45724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Khi đang sử dụng: Không mở tủ lạnh nhiều lần hoặc mở tủ quá lâu, không để thực phẩm còn nóng v</a:t>
                      </a:r>
                      <a:r>
                        <a:rPr sz="28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tủ lạnh,</a:t>
                      </a:r>
                      <a:r>
                        <a:rPr sz="28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</a:t>
                      </a:r>
                      <a:endParaRPr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Thường xuyên lau dọn, giữ thiết bị sạch sẽ cũng giúp cho thiết bị hoạt động hiệu quả hơn, tránh lãng phí điện năng.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4" marB="45724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/>
          <p:nvPr/>
        </p:nvSpPr>
        <p:spPr>
          <a:xfrm>
            <a:off x="3200400" y="0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2600" dirty="0">
              <a:solidFill>
                <a:srgbClr val="FF33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1987" name="Rectangle 2"/>
          <p:cNvSpPr/>
          <p:nvPr/>
        </p:nvSpPr>
        <p:spPr>
          <a:xfrm>
            <a:off x="152400" y="304800"/>
            <a:ext cx="8610600" cy="108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14300" algn="just">
              <a:lnSpc>
                <a:spcPct val="115000"/>
              </a:lnSpc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 4: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Vì sao những cách làm dưới đây giúp tiết kiệm chất đốt?</a:t>
            </a:r>
          </a:p>
        </p:txBody>
      </p:sp>
      <p:graphicFrame>
        <p:nvGraphicFramePr>
          <p:cNvPr id="17412" name="Table 17411"/>
          <p:cNvGraphicFramePr/>
          <p:nvPr/>
        </p:nvGraphicFramePr>
        <p:xfrm>
          <a:off x="152400" y="1295400"/>
          <a:ext cx="8763000" cy="5181600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66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49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en-US" sz="26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999" name="Shape 3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62200"/>
            <a:ext cx="4114800" cy="381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953000" y="2590800"/>
            <a:ext cx="3962400" cy="3324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Dùng nồi lớn khiến tiêu tốn nhiều năng lượng để l</a:t>
            </a:r>
            <a:r>
              <a:rPr lang="en-US" alt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nóng nồi. Do đó dùng nồi nhỏ phù hợp với lượng thực phẩm giúp tiết kiệm năng lượng hơn.</a:t>
            </a:r>
            <a:endParaRPr lang="en-US" altLang="en-US" sz="3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/>
          <p:nvPr/>
        </p:nvSpPr>
        <p:spPr>
          <a:xfrm>
            <a:off x="3200400" y="0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2600" dirty="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3011" name="Rectangle 2"/>
          <p:cNvSpPr/>
          <p:nvPr/>
        </p:nvSpPr>
        <p:spPr>
          <a:xfrm>
            <a:off x="152400" y="441325"/>
            <a:ext cx="8610600" cy="108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14300" algn="just">
              <a:lnSpc>
                <a:spcPct val="115000"/>
              </a:lnSpc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 4: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Vì sao những cách làm dưới đây giúp tiết kiệm chất đốt?</a:t>
            </a:r>
          </a:p>
        </p:txBody>
      </p:sp>
      <p:graphicFrame>
        <p:nvGraphicFramePr>
          <p:cNvPr id="18436" name="Table 18435"/>
          <p:cNvGraphicFramePr/>
          <p:nvPr/>
        </p:nvGraphicFramePr>
        <p:xfrm>
          <a:off x="152400" y="1993900"/>
          <a:ext cx="8763000" cy="433070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0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13" marB="45713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13" marB="45713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8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13" marB="45713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26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13" marB="45713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3023" name="Shape 365"/>
          <p:cNvPicPr>
            <a:picLocks noChangeAspect="1"/>
          </p:cNvPicPr>
          <p:nvPr/>
        </p:nvPicPr>
        <p:blipFill>
          <a:blip r:embed="rId2"/>
          <a:srcRect r="50073"/>
          <a:stretch>
            <a:fillRect/>
          </a:stretch>
        </p:blipFill>
        <p:spPr>
          <a:xfrm>
            <a:off x="381000" y="2971800"/>
            <a:ext cx="30480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962400" y="3055938"/>
            <a:ext cx="4457700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Dùng kiềng chắn gió cho bếp gas giúp hạn chế hơi nóng thất thoát ra ngo</a:t>
            </a:r>
            <a:r>
              <a:rPr lang="en-US" altLang="en-US" sz="3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/>
          <p:nvPr/>
        </p:nvSpPr>
        <p:spPr>
          <a:xfrm>
            <a:off x="3200400" y="0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2600" dirty="0">
              <a:solidFill>
                <a:srgbClr val="FF33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44035" name="Rectangle 2"/>
          <p:cNvSpPr/>
          <p:nvPr/>
        </p:nvSpPr>
        <p:spPr>
          <a:xfrm>
            <a:off x="152400" y="304800"/>
            <a:ext cx="8610600" cy="1082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14300" algn="just">
              <a:lnSpc>
                <a:spcPct val="115000"/>
              </a:lnSpc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 4: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Vì sao những cách làm dưới đây giúp tiết kiệm chất đốt?</a:t>
            </a:r>
          </a:p>
        </p:txBody>
      </p:sp>
      <p:graphicFrame>
        <p:nvGraphicFramePr>
          <p:cNvPr id="19460" name="Table 19459"/>
          <p:cNvGraphicFramePr/>
          <p:nvPr/>
        </p:nvGraphicFramePr>
        <p:xfrm>
          <a:off x="152400" y="1417638"/>
          <a:ext cx="8763000" cy="4357688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0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en-US" sz="26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471" name="Shape 365"/>
          <p:cNvPicPr>
            <a:picLocks noChangeAspect="1"/>
          </p:cNvPicPr>
          <p:nvPr/>
        </p:nvPicPr>
        <p:blipFill>
          <a:blip r:embed="rId2"/>
          <a:srcRect l="47174"/>
          <a:stretch>
            <a:fillRect/>
          </a:stretch>
        </p:blipFill>
        <p:spPr>
          <a:xfrm>
            <a:off x="304800" y="2209800"/>
            <a:ext cx="2895600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940175" y="2438400"/>
            <a:ext cx="4670425" cy="1938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Ngâm đậu trước khi nấu mềm giúp giảm thời gian nấu, do đó tiết kiệm được chất đốt.</a:t>
            </a:r>
            <a:endParaRPr lang="en-US" altLang="en-US" sz="3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563563"/>
            <a:ext cx="8458200" cy="200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1. </a:t>
            </a:r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 hãy kể những đ</a:t>
            </a:r>
            <a:r>
              <a:rPr lang="en-US" altLang="vi-V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ồ</a:t>
            </a:r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dùng sử dụng năng lượng điện và năng lượng chất đốt trong ngôi nhà của gia đình em.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buNone/>
            </a:pP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0483" name="Rectangle 1"/>
          <p:cNvSpPr/>
          <p:nvPr/>
        </p:nvSpPr>
        <p:spPr>
          <a:xfrm>
            <a:off x="2971800" y="0"/>
            <a:ext cx="2339975" cy="554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3000" b="1" dirty="0">
                <a:solidFill>
                  <a:srgbClr val="FF33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VẬN DỤNG </a:t>
            </a:r>
            <a:endParaRPr lang="en-US" altLang="en-US" sz="3000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/>
          <p:cNvSpPr/>
          <p:nvPr/>
        </p:nvSpPr>
        <p:spPr>
          <a:xfrm>
            <a:off x="381000" y="533400"/>
            <a:ext cx="8458200" cy="154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2. K</a:t>
            </a:r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ể những biện pháp tiết kiệm điện mà em đã thực hiện.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buNone/>
            </a:pP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0" y="609600"/>
            <a:ext cx="8458200" cy="1546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>
              <a:buNone/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3. </a:t>
            </a:r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 đình em đã sử dụng tiết kiệm chất đốt như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thế nào?</a:t>
            </a: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buNone/>
            </a:pP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143000"/>
          </a:xfrm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b="1" dirty="0">
                <a:solidFill>
                  <a:srgbClr val="FF3300"/>
                </a:solidFill>
                <a:latin typeface="Times New Roman" panose="02020603050405020304" pitchFamily="18" charset="0"/>
              </a:rPr>
              <a:t>		DẶN DÒ            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524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Xem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phần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BÀI 3.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-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2.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defRPr/>
            </a:pP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/>
          <p:nvPr/>
        </p:nvSpPr>
        <p:spPr>
          <a:xfrm>
            <a:off x="990600" y="234950"/>
            <a:ext cx="7312025" cy="2216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15000"/>
              </a:lnSpc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NĂNG LƯỢNG </a:t>
            </a:r>
          </a:p>
          <a:p>
            <a:pPr algn="ctr" eaLnBrk="1" hangingPunct="1">
              <a:lnSpc>
                <a:spcPct val="115000"/>
              </a:lnSpc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ĐÌNH( TIẾT 2)</a:t>
            </a:r>
            <a:endParaRPr lang="en-US" altLang="en-US" sz="4400" dirty="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9219" name="Shape 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12" y="2514600"/>
            <a:ext cx="6705600" cy="387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/>
          <p:nvPr/>
        </p:nvSpPr>
        <p:spPr>
          <a:xfrm>
            <a:off x="152400" y="685800"/>
            <a:ext cx="8839200" cy="1895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 algn="just">
              <a:lnSpc>
                <a:spcPct val="115000"/>
              </a:lnSpc>
              <a:buNone/>
            </a:pP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altLang="en-US" sz="3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 1:</a:t>
            </a:r>
            <a:r>
              <a:rPr lang="en-US" altLang="en-US" sz="34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Em hãy kể đồ dùng sử dụng năng lượng điện và năng lượng chất đốt trong gia đình em.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81000" y="2743200"/>
          <a:ext cx="8382000" cy="359727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13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3600" dirty="0"/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/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5140">
                <a:tc>
                  <a:txBody>
                    <a:bodyPr/>
                    <a:lstStyle/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  <a:p>
                      <a:r>
                        <a:rPr lang="en-US" sz="3600" dirty="0"/>
                        <a:t>-</a:t>
                      </a: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1600200" y="0"/>
            <a:ext cx="5562600" cy="685800"/>
          </a:xfrm>
          <a:solidFill>
            <a:schemeClr val="accent1">
              <a:alpha val="100000"/>
            </a:schemeClr>
          </a:solidFill>
          <a:ln>
            <a:solidFill>
              <a:srgbClr val="0000FF">
                <a:alpha val="100000"/>
              </a:srgbClr>
            </a:solidFill>
            <a:miter lim="800000"/>
          </a:ln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KIỂM TRA BÀI CŨ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/>
          <p:nvPr/>
        </p:nvSpPr>
        <p:spPr>
          <a:xfrm>
            <a:off x="114300" y="555625"/>
            <a:ext cx="8915400" cy="10814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 algn="just">
              <a:lnSpc>
                <a:spcPct val="115000"/>
              </a:lnSpc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 2: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Em hãy cho biết nguồn năng lượng nào được sử dụng để duy trì hoạt động cho các đồ dùng, thiết bị sau:</a:t>
            </a:r>
          </a:p>
        </p:txBody>
      </p:sp>
      <p:graphicFrame>
        <p:nvGraphicFramePr>
          <p:cNvPr id="25604" name="Table 25603"/>
          <p:cNvGraphicFramePr/>
          <p:nvPr/>
        </p:nvGraphicFramePr>
        <p:xfrm>
          <a:off x="107950" y="1752600"/>
          <a:ext cx="8655050" cy="4949825"/>
        </p:xfrm>
        <a:graphic>
          <a:graphicData uri="http://schemas.openxmlformats.org/drawingml/2006/table">
            <a:tbl>
              <a:tblPr/>
              <a:tblGrid>
                <a:gridCol w="429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4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64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</a:t>
                      </a:r>
                      <a:r>
                        <a:rPr sz="3600" b="1" dirty="0"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đồ dùng, thiết bị </a:t>
                      </a:r>
                      <a:endParaRPr lang="en-US" sz="3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</a:t>
                      </a:r>
                      <a:endParaRPr lang="en-US" sz="3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64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4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64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en-US" sz="3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8942" name="Rectangle 10"/>
          <p:cNvSpPr/>
          <p:nvPr/>
        </p:nvSpPr>
        <p:spPr>
          <a:xfrm>
            <a:off x="152400" y="2438400"/>
            <a:ext cx="4648200" cy="728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>
              <a:lnSpc>
                <a:spcPct val="115000"/>
              </a:lnSpc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a. Máy tính cầm tay</a:t>
            </a:r>
            <a:endParaRPr lang="en-US" altLang="en-US" sz="36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8943" name="Rectangle 11"/>
          <p:cNvSpPr/>
          <p:nvPr/>
        </p:nvSpPr>
        <p:spPr>
          <a:xfrm>
            <a:off x="228600" y="3124200"/>
            <a:ext cx="2500313" cy="677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>
              <a:lnSpc>
                <a:spcPct val="115000"/>
              </a:lnSpc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b. Bật lửa</a:t>
            </a:r>
            <a:endParaRPr lang="en-US" altLang="en-US" sz="36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8944" name="Rectangle 12"/>
          <p:cNvSpPr/>
          <p:nvPr/>
        </p:nvSpPr>
        <p:spPr>
          <a:xfrm>
            <a:off x="228600" y="4572000"/>
            <a:ext cx="2971800" cy="677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>
              <a:lnSpc>
                <a:spcPct val="115000"/>
              </a:lnSpc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d.  Đèn pin</a:t>
            </a:r>
            <a:endParaRPr lang="en-US" altLang="en-US" sz="36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8945" name="Rectangle 13"/>
          <p:cNvSpPr/>
          <p:nvPr/>
        </p:nvSpPr>
        <p:spPr>
          <a:xfrm>
            <a:off x="228600" y="3783013"/>
            <a:ext cx="3100388" cy="677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>
              <a:lnSpc>
                <a:spcPct val="115000"/>
              </a:lnSpc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c. Quạt b</a:t>
            </a:r>
            <a:r>
              <a:rPr lang="en-US" alt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n</a:t>
            </a:r>
            <a:endParaRPr lang="en-US" altLang="en-US" sz="36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8946" name="Rectangle 14"/>
          <p:cNvSpPr/>
          <p:nvPr/>
        </p:nvSpPr>
        <p:spPr>
          <a:xfrm>
            <a:off x="228600" y="5257800"/>
            <a:ext cx="2546350" cy="728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>
              <a:lnSpc>
                <a:spcPct val="115000"/>
              </a:lnSpc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e. Bếp cồn</a:t>
            </a:r>
            <a:endParaRPr lang="en-US" altLang="en-US" sz="36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8947" name="Rectangle 15"/>
          <p:cNvSpPr/>
          <p:nvPr/>
        </p:nvSpPr>
        <p:spPr>
          <a:xfrm>
            <a:off x="228600" y="6019800"/>
            <a:ext cx="2338388" cy="6778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114300">
              <a:lnSpc>
                <a:spcPct val="115000"/>
              </a:lnSpc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Calibri" panose="020F0502020204030204" pitchFamily="34" charset="0"/>
              </a:rPr>
              <a:t>f. Tủ lạnh</a:t>
            </a:r>
            <a:endParaRPr lang="en-US" altLang="en-US" sz="36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0" y="2427288"/>
            <a:ext cx="1711325" cy="5540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pin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0" y="3173413"/>
            <a:ext cx="1711325" cy="5540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gas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74" name="Rectangle 4"/>
          <p:cNvSpPr/>
          <p:nvPr/>
        </p:nvSpPr>
        <p:spPr>
          <a:xfrm>
            <a:off x="5680075" y="3879850"/>
            <a:ext cx="1882775" cy="554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điện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54688" y="4572000"/>
            <a:ext cx="1711325" cy="554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pin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64213" y="5967413"/>
            <a:ext cx="1882775" cy="5540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điện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37225" y="5221288"/>
            <a:ext cx="1625600" cy="5540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Chất đốt</a:t>
            </a:r>
            <a:endParaRPr lang="en-US" altLang="en-US" sz="3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1600200" y="76200"/>
            <a:ext cx="5562600" cy="462280"/>
          </a:xfrm>
          <a:solidFill>
            <a:schemeClr val="accent1">
              <a:alpha val="100000"/>
            </a:schemeClr>
          </a:solidFill>
          <a:ln>
            <a:solidFill>
              <a:srgbClr val="0000FF">
                <a:alpha val="100000"/>
              </a:srgbClr>
            </a:solidFill>
            <a:miter lim="800000"/>
          </a:ln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KIỂM TRA BÀI CŨ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9974" grpId="0"/>
      <p:bldP spid="14" grpId="0"/>
      <p:bldP spid="1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/>
          <p:nvPr/>
        </p:nvSpPr>
        <p:spPr>
          <a:xfrm>
            <a:off x="547688" y="1828800"/>
            <a:ext cx="63865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Sử dụng năng lượng tiết kiệm, hiệu quả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7652" name="Rectangle 3"/>
          <p:cNvSpPr/>
          <p:nvPr/>
        </p:nvSpPr>
        <p:spPr>
          <a:xfrm>
            <a:off x="533400" y="2419350"/>
            <a:ext cx="8305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Biện pháp tiết kiệm năng lượng điện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074" name="Rectangle 3"/>
          <p:cNvSpPr/>
          <p:nvPr/>
        </p:nvSpPr>
        <p:spPr>
          <a:xfrm>
            <a:off x="1828800" y="228600"/>
            <a:ext cx="6301740" cy="1576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5000"/>
              </a:lnSpc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15000"/>
              </a:lnSpc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NĂNG LƯỢNG </a:t>
            </a:r>
          </a:p>
          <a:p>
            <a:pPr algn="ctr" eaLnBrk="1" hangingPunct="1">
              <a:lnSpc>
                <a:spcPct val="115000"/>
              </a:lnSpc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GIA ĐÌNH( TIẾT 2)</a:t>
            </a:r>
            <a:endParaRPr lang="en-US" altLang="en-US" sz="2800" dirty="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/>
          <p:nvPr/>
        </p:nvSpPr>
        <p:spPr>
          <a:xfrm>
            <a:off x="609600" y="0"/>
            <a:ext cx="8305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Biện pháp tiết kiệm năng lượng điện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6147" name="Rectangle 8"/>
          <p:cNvSpPr/>
          <p:nvPr/>
        </p:nvSpPr>
        <p:spPr>
          <a:xfrm>
            <a:off x="838200" y="381000"/>
            <a:ext cx="60782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 (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 luận ( 2 phút)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graphicFrame>
        <p:nvGraphicFramePr>
          <p:cNvPr id="6148" name="Table 6147"/>
          <p:cNvGraphicFramePr/>
          <p:nvPr/>
        </p:nvGraphicFramePr>
        <p:xfrm>
          <a:off x="152400" y="979488"/>
          <a:ext cx="8763000" cy="573087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59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sz="26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1:</a:t>
                      </a: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Kể tên 3 việc l</a:t>
                      </a:r>
                      <a:r>
                        <a:rPr sz="26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trong gia đình em gây lãng phí điện năng?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851" marR="40851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eaLnBrk="1" hangingPunct="1">
                        <a:buNone/>
                      </a:pP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    </a:t>
                      </a:r>
                    </a:p>
                    <a:p>
                      <a:pPr lvl="0" eaLnBrk="1" hangingPunct="1">
                        <a:buNone/>
                      </a:pPr>
                      <a:endParaRPr lang="en-US" sz="2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03200" algn="just" eaLnBrk="1" hangingPunct="1">
                        <a:lnSpc>
                          <a:spcPct val="115000"/>
                        </a:lnSpc>
                        <a:spcAft>
                          <a:spcPts val="1200"/>
                        </a:spcAft>
                        <a:buNone/>
                      </a:pPr>
                      <a:endParaRPr sz="2600" b="1" u="sng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203200" algn="just" eaLnBrk="1" hangingPunct="1">
                        <a:lnSpc>
                          <a:spcPct val="115000"/>
                        </a:lnSpc>
                        <a:spcAft>
                          <a:spcPts val="1200"/>
                        </a:spcAft>
                        <a:buNone/>
                      </a:pPr>
                      <a:r>
                        <a:rPr sz="2600" b="1" u="sng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2:</a:t>
                      </a: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cách n</a:t>
                      </a: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để tiết kiệm năng lượng điện trong gia đình?</a:t>
                      </a:r>
                      <a:endParaRPr lang="en-US" sz="2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0851" marR="40851" marT="0" marB="0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en-US" sz="2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3429000" y="1600200"/>
            <a:ext cx="53606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ea"/>
              </a:rPr>
              <a:t>Mở: Máy lạnh, đèn, quạt, tivi khi không sử dụng.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435350" y="3157220"/>
            <a:ext cx="52514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Tắt các thiết bị điện khi không sử dụng;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buNone/>
            </a:pPr>
            <a:r>
              <a:rPr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Điều chỉnh hoạt động của đồ dùng ở mức vừa đủ dùng;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Sử dụng các thiết bị có tính năng tiết kiệm điện;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 Tận dụng gió, ánh sáng tự nhiên, năng lượng mặt trời để giảm bớt việc sử dụng các đồ dùng điện.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/>
          <p:nvPr/>
        </p:nvSpPr>
        <p:spPr>
          <a:xfrm>
            <a:off x="533400" y="133350"/>
            <a:ext cx="8305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Biện pháp tiết kiệm năng lượng điện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graphicFrame>
        <p:nvGraphicFramePr>
          <p:cNvPr id="8195" name="Table 8194"/>
          <p:cNvGraphicFramePr/>
          <p:nvPr/>
        </p:nvGraphicFramePr>
        <p:xfrm>
          <a:off x="136525" y="1323975"/>
          <a:ext cx="8855075" cy="5381625"/>
        </p:xfrm>
        <a:graphic>
          <a:graphicData uri="http://schemas.openxmlformats.org/drawingml/2006/table">
            <a:tbl>
              <a:tblPr/>
              <a:tblGrid>
                <a:gridCol w="2293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4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gây lãng phí điện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eaLnBrk="1" hangingPunct="1"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algn="just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eaLnBrk="1" hangingPunct="1">
                        <a:buFont typeface="Symbol" panose="05050102010706020507" pitchFamily="18" charset="2"/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26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eaLnBrk="1" hangingPunct="1"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algn="just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eaLnBrk="1" hangingPunct="1">
                        <a:buFont typeface="Symbol" panose="05050102010706020507" pitchFamily="18" charset="2"/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8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eaLnBrk="1" hangingPunct="1"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1" indent="0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8" marR="91448" marT="45717" marB="45717">
                    <a:lnL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2D2D8A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45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90725"/>
            <a:ext cx="2133600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667125"/>
            <a:ext cx="2133600" cy="155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5334000"/>
            <a:ext cx="1847850" cy="1169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20" name="Rectangle 3"/>
          <p:cNvSpPr/>
          <p:nvPr/>
        </p:nvSpPr>
        <p:spPr>
          <a:xfrm>
            <a:off x="762000" y="584200"/>
            <a:ext cx="7315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phiếu học tập số 4</a:t>
            </a:r>
            <a:endParaRPr lang="en-US" altLang="en-US" sz="2600" dirty="0">
              <a:solidFill>
                <a:srgbClr val="FF33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590800" y="2134235"/>
            <a:ext cx="35388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just" eaLnBrk="1" hangingPunct="1"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Đèn bật khi trời sáng không có người trong phòng.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423025" y="2087880"/>
            <a:ext cx="24161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mở đèn khi không cần sử dụng.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590800" y="3642360"/>
            <a:ext cx="35394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just" eaLnBrk="1" hangingPunct="1"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Tủ lạnh mở khi nói chuyện điện thoại, hơi lạnh bị thất thoát ra ngo</a:t>
            </a:r>
            <a:r>
              <a:rPr sz="2400" b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hao điện.</a:t>
            </a:r>
            <a:endParaRPr lang="en-US" sz="2400"/>
          </a:p>
        </p:txBody>
      </p:sp>
      <p:sp>
        <p:nvSpPr>
          <p:cNvPr id="5" name="Text Box 4"/>
          <p:cNvSpPr txBox="1"/>
          <p:nvPr/>
        </p:nvSpPr>
        <p:spPr>
          <a:xfrm>
            <a:off x="6431280" y="3717925"/>
            <a:ext cx="24307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nên mở tủ lạnh quá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lâu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 không sử dụng.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84780" y="5429250"/>
            <a:ext cx="3458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 báo trong khi Tivi đang mở.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538595" y="5469890"/>
            <a:ext cx="2225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buNone/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Tắt Tivi nếu không sử dụng.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số biện pháp tiết kiệm điện, sử dụng điện an toàn và hiệu quả trong sinh hoạt 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600200"/>
            <a:ext cx="8046085" cy="4526280"/>
          </a:xfrm>
          <a:prstGeom prst="rect">
            <a:avLst/>
          </a:prstGeom>
        </p:spPr>
      </p:pic>
      <p:sp>
        <p:nvSpPr>
          <p:cNvPr id="9219" name="Rectangle 3"/>
          <p:cNvSpPr/>
          <p:nvPr/>
        </p:nvSpPr>
        <p:spPr>
          <a:xfrm>
            <a:off x="533400" y="133350"/>
            <a:ext cx="8305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Biện pháp tiết kiệm năng lượng điện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9218" name="Rectangle 4"/>
          <p:cNvSpPr/>
          <p:nvPr/>
        </p:nvSpPr>
        <p:spPr>
          <a:xfrm>
            <a:off x="111125" y="717550"/>
            <a:ext cx="8956675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clip một số giải pháp tiết kiệm điện năng</a:t>
            </a:r>
            <a:endParaRPr lang="en-US" altLang="en-US" sz="32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/>
          <p:nvPr/>
        </p:nvSpPr>
        <p:spPr>
          <a:xfrm>
            <a:off x="547688" y="28575"/>
            <a:ext cx="63865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Sử dụng năng lượng tiết kiệm, hiệu quả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3795" name="Rectangle 3"/>
          <p:cNvSpPr/>
          <p:nvPr/>
        </p:nvSpPr>
        <p:spPr>
          <a:xfrm>
            <a:off x="547688" y="552450"/>
            <a:ext cx="65389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Lí do cần sử dụng tiết kiệm năng lượng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33796" name="Rectangle 3"/>
          <p:cNvSpPr/>
          <p:nvPr/>
        </p:nvSpPr>
        <p:spPr>
          <a:xfrm>
            <a:off x="533400" y="1047750"/>
            <a:ext cx="83058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Biện pháp tiết kiệm năng lượng điện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133600"/>
            <a:ext cx="8824595" cy="360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har char="-"/>
            </a:pPr>
            <a:r>
              <a:rPr sz="4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 các thiết bị điện khi không sử dụng</a:t>
            </a:r>
            <a:r>
              <a:rPr lang="en-US" sz="4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None/>
            </a:pPr>
            <a:endParaRPr sz="4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har char="-"/>
            </a:pPr>
            <a:r>
              <a:rPr sz="4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hoạt động của đồ dùng ở mức vừa đủ</a:t>
            </a:r>
            <a:r>
              <a:rPr lang="en-US" sz="4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dùng.</a:t>
            </a:r>
            <a:endParaRPr sz="4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None/>
            </a:pPr>
            <a:endParaRPr sz="4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Char char="-"/>
            </a:pPr>
            <a:r>
              <a:rPr sz="4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thiết bị có tính năng tiết kiệm điện</a:t>
            </a:r>
            <a:r>
              <a:rPr lang="en-US" sz="4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None/>
            </a:pPr>
            <a:endParaRPr sz="4400" baseline="-25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None/>
            </a:pPr>
            <a:r>
              <a:rPr sz="4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Tận dụng gió, ánh sáng tự nhiên, năng lượng mặt trời để giảm bớt việc sử dụng các đồ dùng điện.</a:t>
            </a:r>
            <a:endParaRPr sz="4400" baseline="-25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7" name="Rectangle 3"/>
          <p:cNvSpPr/>
          <p:nvPr/>
        </p:nvSpPr>
        <p:spPr>
          <a:xfrm>
            <a:off x="533400" y="1581150"/>
            <a:ext cx="8610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Biện pháp tiết kiệm năng lượng chất đốt trong gia đình </a:t>
            </a:r>
            <a:endParaRPr lang="en-US" altLang="en-US" sz="2600" dirty="0">
              <a:solidFill>
                <a:srgbClr val="0000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  <p:bldP spid="33796" grpId="0"/>
      <p:bldP spid="2" grpId="0"/>
      <p:bldP spid="3379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1229</Words>
  <Application>Microsoft Office PowerPoint</Application>
  <PresentationFormat>On-screen Show (4:3)</PresentationFormat>
  <Paragraphs>155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Symbol</vt:lpstr>
      <vt:lpstr>Calibri</vt:lpstr>
      <vt:lpstr>Times New Roman</vt:lpstr>
      <vt:lpstr>Arial</vt:lpstr>
      <vt:lpstr>Default Design</vt:lpstr>
      <vt:lpstr>PowerPoint Presentation</vt:lpstr>
      <vt:lpstr>PowerPoint Presentation</vt:lpstr>
      <vt:lpstr>KIỂM TRA BÀI CŨ</vt:lpstr>
      <vt:lpstr>KIỂM TRA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DẶN DÒ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Dai Hoc Tien Giang</dc:creator>
  <cp:lastModifiedBy>ACER</cp:lastModifiedBy>
  <cp:revision>195</cp:revision>
  <dcterms:created xsi:type="dcterms:W3CDTF">2007-11-01T09:57:00Z</dcterms:created>
  <dcterms:modified xsi:type="dcterms:W3CDTF">2022-11-21T12:53:47Z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E84ED329B1DD43A6A9122372152A0C13</vt:lpwstr>
  </property>
  <property fmtid="{D5CDD505-2E9C-101B-9397-08002B2CF9AE}" pid="3" name="KSOProductBuildVer">
    <vt:lpwstr>1033-11.2.0.10323</vt:lpwstr>
  </property>
</Properties>
</file>